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7" r:id="rId3"/>
    <p:sldId id="280" r:id="rId4"/>
    <p:sldId id="300" r:id="rId5"/>
    <p:sldId id="299" r:id="rId6"/>
    <p:sldId id="301" r:id="rId7"/>
    <p:sldId id="276" r:id="rId8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1162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E077D-F535-4F36-B993-BE077F55180E}" type="datetimeFigureOut">
              <a:rPr lang="ru-RU"/>
              <a:pPr>
                <a:defRPr/>
              </a:pPr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850FD-AB75-4A90-B370-DC096944E1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71322-083E-48B2-97A7-0AA3C620B414}" type="datetimeFigureOut">
              <a:rPr lang="ru-RU"/>
              <a:pPr>
                <a:defRPr/>
              </a:pPr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DDAE5-8B91-4504-9976-C85AC11106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AA961-9AAB-47AE-AB98-4E2F93A70B06}" type="datetimeFigureOut">
              <a:rPr lang="ru-RU"/>
              <a:pPr>
                <a:defRPr/>
              </a:pPr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F5744-461C-4D27-AC8A-37DFBDC557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5FA24-77F1-4E9F-B483-295798413120}" type="datetimeFigureOut">
              <a:rPr lang="ru-RU"/>
              <a:pPr>
                <a:defRPr/>
              </a:pPr>
              <a:t>21.04.2025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644F08-1A1D-4605-817F-A9BDB89EEE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CB6D2-B335-4258-A3CF-54252A025E2D}" type="datetimeFigureOut">
              <a:rPr lang="ru-RU"/>
              <a:pPr>
                <a:defRPr/>
              </a:pPr>
              <a:t>21.04.2025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26510-56C6-4C03-A9C1-5A179FD1D4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880F0-25C5-45DC-84E1-14EADAB4CE05}" type="datetimeFigureOut">
              <a:rPr lang="ru-RU"/>
              <a:pPr>
                <a:defRPr/>
              </a:pPr>
              <a:t>21.04.2025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2D2CB-D60D-4B2F-9471-9ADB5AF5E0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7D43E-2597-462F-9535-5D5FE12CAA63}" type="datetimeFigureOut">
              <a:rPr lang="ru-RU"/>
              <a:pPr>
                <a:defRPr/>
              </a:pPr>
              <a:t>21.04.2025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60F46-BD48-4DD5-AF30-69D4F9C981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36EEA-D9D2-4969-AD03-1F648F1AA6A0}" type="datetimeFigureOut">
              <a:rPr lang="ru-RU"/>
              <a:pPr>
                <a:defRPr/>
              </a:pPr>
              <a:t>21.04.2025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9AD31-359E-4DAC-8FAA-99F8C2450E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8177A-57F8-43E1-90A1-08E8CDCD07BC}" type="datetimeFigureOut">
              <a:rPr lang="ru-RU"/>
              <a:pPr>
                <a:defRPr/>
              </a:pPr>
              <a:t>21.04.2025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2099C1-488A-4127-83EE-2F0A24FEFC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5FE46-363E-4C5E-A5EC-B456E5908F5A}" type="datetimeFigureOut">
              <a:rPr lang="ru-RU"/>
              <a:pPr>
                <a:defRPr/>
              </a:pPr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0CA3B-B81D-4368-B297-C1AAC2889C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FB2A4-C8C3-4263-922D-3672D9E7F25F}" type="datetimeFigureOut">
              <a:rPr lang="ru-RU"/>
              <a:pPr>
                <a:defRPr/>
              </a:pPr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0EE27-A951-40B9-ADB9-C045454EE3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C86A61A-B9C2-40D2-A74E-98C0B33F7EC6}" type="datetimeFigureOut">
              <a:rPr lang="ru-RU"/>
              <a:pPr>
                <a:defRPr/>
              </a:pPr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C2DADAF-0EA3-44A6-B981-EDCAC50586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Box 2"/>
          <p:cNvSpPr txBox="1">
            <a:spLocks noChangeArrowheads="1"/>
          </p:cNvSpPr>
          <p:nvPr/>
        </p:nvSpPr>
        <p:spPr bwMode="auto">
          <a:xfrm>
            <a:off x="539750" y="333375"/>
            <a:ext cx="77771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</a:rPr>
              <a:t>Некрасовский педагогический колледж №1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85800" y="1533704"/>
            <a:ext cx="7772400" cy="4967131"/>
          </a:xfrm>
        </p:spPr>
        <p:txBody>
          <a:bodyPr/>
          <a:lstStyle/>
          <a:p>
            <a:b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Рекомендации </a:t>
            </a:r>
            <a:b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родителям</a:t>
            </a:r>
            <a:b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укреплению </a:t>
            </a:r>
            <a:b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здоровья детей</a:t>
            </a:r>
            <a:b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Пинчук </a:t>
            </a:r>
            <a:r>
              <a:rPr lang="ru-RU" sz="14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Полина Евгеньевна</a:t>
            </a:r>
            <a:br>
              <a:rPr lang="ru-RU" sz="1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1538" y="1714488"/>
            <a:ext cx="692948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kern="10" dirty="0">
              <a:ln w="12700">
                <a:solidFill>
                  <a:srgbClr val="007A37"/>
                </a:solidFill>
                <a:round/>
                <a:headEnd/>
                <a:tailEnd/>
              </a:ln>
              <a:solidFill>
                <a:srgbClr val="F4F1E3"/>
              </a:solidFill>
              <a:effectLst>
                <a:outerShdw dist="20320" dir="1799969" algn="tl" rotWithShape="0">
                  <a:srgbClr val="000000">
                    <a:alpha val="39998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endParaRPr lang="ru-RU" sz="3600" b="1" kern="10" dirty="0">
              <a:ln w="12700">
                <a:solidFill>
                  <a:srgbClr val="007A37"/>
                </a:solidFill>
                <a:round/>
                <a:headEnd/>
                <a:tailEnd/>
              </a:ln>
              <a:solidFill>
                <a:srgbClr val="F4F1E3"/>
              </a:solidFill>
              <a:effectLst>
                <a:outerShdw dist="20320" dir="1799969" algn="tl" rotWithShape="0">
                  <a:srgbClr val="000000">
                    <a:alpha val="39998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endParaRPr lang="ru-RU" sz="3600" b="1" kern="10" dirty="0">
              <a:ln w="12700">
                <a:solidFill>
                  <a:srgbClr val="007A37"/>
                </a:solidFill>
                <a:round/>
                <a:headEnd/>
                <a:tailEnd/>
              </a:ln>
              <a:solidFill>
                <a:srgbClr val="F4F1E3"/>
              </a:solidFill>
              <a:effectLst>
                <a:outerShdw dist="20320" dir="1799969" algn="tl" rotWithShape="0">
                  <a:srgbClr val="000000">
                    <a:alpha val="39998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endParaRPr lang="ru-RU" sz="3600" b="1" kern="10" dirty="0">
              <a:ln w="12700">
                <a:solidFill>
                  <a:srgbClr val="007A37"/>
                </a:solidFill>
                <a:round/>
                <a:headEnd/>
                <a:tailEnd/>
              </a:ln>
              <a:solidFill>
                <a:srgbClr val="F4F1E3"/>
              </a:solidFill>
              <a:effectLst>
                <a:outerShdw dist="20320" dir="1799969" algn="tl" rotWithShape="0">
                  <a:srgbClr val="000000">
                    <a:alpha val="39998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5" name="Picture 11" descr="C:\Users\viki\AppData\Local\Microsoft\Windows\Temporary Internet Files\Content.IE5\QYIAUPJ1\MCj04360450000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03596"/>
            <a:ext cx="2592288" cy="2442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 descr="C:\Users\viki\AppData\Local\Microsoft\Windows\Temporary Internet Files\Content.IE5\5HM5BHCY\MCj0435839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731" y="1714488"/>
            <a:ext cx="1992757" cy="2511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гриппа и ОРЗ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4576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Острые респираторные вирусные инфекции. При этих заболеваниях поражаются органы дыхания, поэтому они и называются респираторными. Наиболее часто причиной заболеваний являются вирусы гриппа,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парагриппа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аденовирусы,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риновирусы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респираторно-синцитиальные вирусы. 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Пути передачи инфекции: воздушно-капельный и бытовой (заражение через предметы обихода, туалетные принадлежности, детские игрушки, белье, посуду и т.д.). Вирус в воздухе сохраняет заражающую способность от 2 до 9 часов.  </a:t>
            </a:r>
          </a:p>
        </p:txBody>
      </p:sp>
      <p:pic>
        <p:nvPicPr>
          <p:cNvPr id="7" name="Рисунок 6" descr="C:\Users\User\Desktop\regim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4435255"/>
            <a:ext cx="4392488" cy="2234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2470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4824" y="255783"/>
            <a:ext cx="7499176" cy="1143000"/>
          </a:xfrm>
        </p:spPr>
        <p:txBody>
          <a:bodyPr/>
          <a:lstStyle/>
          <a:p>
            <a:pPr marL="0" indent="0">
              <a:buNone/>
            </a:pPr>
            <a:r>
              <a:rPr lang="ru-RU" sz="36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 период эпидемий необходимо: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/>
          <a:lstStyle/>
          <a:p>
            <a:pPr marL="0" indent="0">
              <a:buNone/>
              <a:defRPr/>
            </a:pPr>
            <a:endParaRPr lang="ru-RU" sz="2400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-соблюдать режим, больше бывать на свежем воздухе, спать достаточное время и полноценно питаться;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-делать утреннюю гимнастику, заниматься физкультурой;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-при заболевании родственников по возможности изолировать их в отдельную комнату;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тщательно мыть руки перед едой;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-часто проветривать помещение и проводить влажную уборку, спать с открытой форточкой, но избегать сквозняков;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-ограничить посещение многолюдных мест (театров, кино, супермаркетов) и массовых мероприятий, где из-за большого скопления народа вирус очень быстро распространяется;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-в период эпидемии промывать нос и полоскать горло рекомендуется не реже 2-3 раз в сутки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употребляйте здоровую и богатую витаминами пищу, больше свежих овощей и фруктов, кисломолочные продукты;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 возможен прием синтетических витаминов, но предпочтение следует отдавать продуктам, содержащим витамины и фитонциды: лук, чеснок, клюква, морковь, лимоны.</a:t>
            </a:r>
          </a:p>
          <a:p>
            <a:pPr marL="0" indent="0">
              <a:buNone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471"/>
            <a:ext cx="1828800" cy="1571625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softEdge rad="127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4824" y="255782"/>
            <a:ext cx="7499176" cy="2237113"/>
          </a:xfrm>
        </p:spPr>
        <p:txBody>
          <a:bodyPr/>
          <a:lstStyle/>
          <a:p>
            <a:r>
              <a:rPr lang="ru-RU" sz="28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</a:t>
            </a:r>
            <a:br>
              <a:rPr lang="ru-RU" sz="28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родителей по профилактике</a:t>
            </a:r>
            <a:br>
              <a:rPr lang="ru-RU" sz="28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ОРВИ и гриппа у детей</a:t>
            </a:r>
            <a:br>
              <a:rPr lang="ru-RU" sz="28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600" u="sng" dirty="0"/>
            </a:br>
            <a:endParaRPr lang="ru-RU" sz="36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/>
          <a:lstStyle/>
          <a:p>
            <a:pPr marL="0" indent="0">
              <a:buNone/>
            </a:pPr>
            <a:endParaRPr lang="ru-RU" sz="2400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избегать как переохлаждений, так и перегревания детей, особенно младшего возраста;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регулярно и тщательно мыть руки с мылом;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использовать индивидуальные или одноразовые полотенца;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во время кашля и чихания прикрывать рот и нос одноразовыми платками</a:t>
            </a:r>
          </a:p>
          <a:p>
            <a:pPr marL="0" indent="0">
              <a:buNone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регулярного проветривания и влажной уборки помещения, в котором находится ребенок и квартиры в целом.</a:t>
            </a:r>
          </a:p>
          <a:p>
            <a:pPr marL="0" indent="0">
              <a:buNone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закаливающих мероприятий (обливание ног водой комнатной температуры на ночь; для детей младшего возраста - пребывание без одежды в условиях комнатной температуры при отсутствии сквозняков в течение нескольких минут перед кормлением)</a:t>
            </a:r>
          </a:p>
          <a:p>
            <a:pPr marL="0" indent="0">
              <a:buNone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неспецифической профилактики простудных заболеваний (с использованием препаратов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арбидол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аскорбиновая кислота,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анаферон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др. (в соответствии с инструкцией по применению, при отсутствии противопоказаний)</a:t>
            </a:r>
          </a:p>
          <a:p>
            <a:pPr marL="0" indent="0">
              <a:buNone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471"/>
            <a:ext cx="1828800" cy="1571625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2799442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4824" y="255782"/>
            <a:ext cx="7499176" cy="2237113"/>
          </a:xfrm>
        </p:spPr>
        <p:txBody>
          <a:bodyPr/>
          <a:lstStyle/>
          <a:p>
            <a:r>
              <a:rPr lang="ru-RU" sz="28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ПЕРВЫХ ПРИЗНАКАХ ЗАБОЛЕВАНИЯ:</a:t>
            </a:r>
            <a:br>
              <a:rPr lang="ru-RU" sz="28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/>
              <a:t> 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/>
          <a:lstStyle/>
          <a:p>
            <a:pPr marL="0" indent="0">
              <a:buNone/>
            </a:pPr>
            <a:endParaRPr lang="ru-RU" sz="2400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Изолировать ребенка от других детей (членов семьи)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Вызвать врача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Исключить пребывание ребенка в организованном коллективе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471"/>
            <a:ext cx="1828800" cy="1571625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4201023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4824" y="-18513"/>
            <a:ext cx="7499176" cy="1631609"/>
          </a:xfrm>
        </p:spPr>
        <p:txBody>
          <a:bodyPr/>
          <a:lstStyle/>
          <a:p>
            <a:r>
              <a:rPr lang="ru-RU" sz="28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воспрепятствовать распространению вируса, необходимо:</a:t>
            </a:r>
            <a:endParaRPr lang="ru-RU" sz="2800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476672"/>
            <a:ext cx="8013576" cy="5952154"/>
          </a:xfrm>
        </p:spPr>
        <p:txBody>
          <a:bodyPr/>
          <a:lstStyle/>
          <a:p>
            <a:pPr marL="0" indent="0">
              <a:buNone/>
            </a:pPr>
            <a:endParaRPr lang="ru-RU" sz="2800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Сделать прививку против гриппа, так как вакцина является наиболее эффективным средством профилактики.</a:t>
            </a: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влажную уборку помещений с применением дезинфицирующих средств.</a:t>
            </a: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Регулярно проветривать помещение.</a:t>
            </a: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Научить детей часто мыть руки с мылом в течение 20 секунд. Родители тоже должны выполнять эту процедуру, что послужит хорошим примером для детей.</a:t>
            </a: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 детей кашлять и чихать в салфетку или руку. Родители тоже должны выполнять эту процедуру, что послужит хорошим примером для детей. Научить детей не подходить к больным ближе, чем на полтора - два метра.</a:t>
            </a: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Заболевшие дети должны оставаться дома (не посещать дошкольные и образовательные учреждения).</a:t>
            </a: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Воздержаться от посещения мест скопления людей.</a:t>
            </a: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Соблюдайте правила борьбы с вирусом гриппа, требуйте выполнения их окружающими. Этим Вы будете содействовать быстрейшей ликвидации вспышки гриппа!</a:t>
            </a:r>
          </a:p>
          <a:p>
            <a:pPr marL="0" indent="0">
              <a:buNone/>
            </a:pP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471"/>
            <a:ext cx="1828800" cy="1571625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666787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path path="rect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Прямоугольник 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2588" y="1633538"/>
            <a:ext cx="5681662" cy="3760787"/>
          </a:xfrm>
          <a:prstGeom prst="rect">
            <a:avLst/>
          </a:prstGeom>
          <a:noFill/>
        </p:spPr>
      </p:pic>
      <p:pic>
        <p:nvPicPr>
          <p:cNvPr id="21507" name="Рисунок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9A66"/>
              </a:clrFrom>
              <a:clrTo>
                <a:srgbClr val="FF9A66">
                  <a:alpha val="0"/>
                </a:srgbClr>
              </a:clrTo>
            </a:clrChange>
          </a:blip>
          <a:srcRect l="79124"/>
          <a:stretch>
            <a:fillRect/>
          </a:stretch>
        </p:blipFill>
        <p:spPr bwMode="auto">
          <a:xfrm>
            <a:off x="6516688" y="692150"/>
            <a:ext cx="1871662" cy="195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Рисунок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9A66"/>
              </a:clrFrom>
              <a:clrTo>
                <a:srgbClr val="FF9A66">
                  <a:alpha val="0"/>
                </a:srgbClr>
              </a:clrTo>
            </a:clrChange>
            <a:lum bright="10000"/>
          </a:blip>
          <a:srcRect r="83231"/>
          <a:stretch>
            <a:fillRect/>
          </a:stretch>
        </p:blipFill>
        <p:spPr bwMode="auto">
          <a:xfrm>
            <a:off x="571500" y="188913"/>
            <a:ext cx="1768475" cy="245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1178</TotalTime>
  <Words>570</Words>
  <Application>Microsoft Office PowerPoint</Application>
  <PresentationFormat>Экран (4:3)</PresentationFormat>
  <Paragraphs>47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Arial Black</vt:lpstr>
      <vt:lpstr>Calibri</vt:lpstr>
      <vt:lpstr>Times New Roman</vt:lpstr>
      <vt:lpstr>Тема Office</vt:lpstr>
      <vt:lpstr>    Рекомендации  родителям по укреплению  здоровья детей  Пинчук Полина Евгеньевна     </vt:lpstr>
      <vt:lpstr>Профилактика гриппа и ОРЗ</vt:lpstr>
      <vt:lpstr>В период эпидемий необходимо:</vt:lpstr>
      <vt:lpstr>ПАМЯТКА для родителей по профилактике ОРВИ и гриппа у детей  </vt:lpstr>
      <vt:lpstr>ПРИ ПЕРВЫХ ПРИЗНАКАХ ЗАБОЛЕВАНИЯ:  </vt:lpstr>
      <vt:lpstr>Чтобы воспрепятствовать распространению вируса, необходимо: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правильной осанки дошкольников посредством игр и упражнений.</dc:title>
  <dc:creator>Елена</dc:creator>
  <cp:lastModifiedBy>Елена Пинчук</cp:lastModifiedBy>
  <cp:revision>159</cp:revision>
  <cp:lastPrinted>2015-12-16T09:27:33Z</cp:lastPrinted>
  <dcterms:created xsi:type="dcterms:W3CDTF">2010-05-07T12:29:30Z</dcterms:created>
  <dcterms:modified xsi:type="dcterms:W3CDTF">2025-04-21T16:41:10Z</dcterms:modified>
</cp:coreProperties>
</file>